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7" r:id="rId5"/>
    <p:sldId id="275" r:id="rId6"/>
    <p:sldId id="271" r:id="rId7"/>
    <p:sldId id="279" r:id="rId8"/>
    <p:sldId id="278" r:id="rId9"/>
    <p:sldId id="272" r:id="rId10"/>
    <p:sldId id="274" r:id="rId11"/>
    <p:sldId id="276" r:id="rId12"/>
    <p:sldId id="269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8330-AE6A-438B-85A8-0CAD0B03AF4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B194-078B-4CB3-A030-3C8EC65E2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07435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8330-AE6A-438B-85A8-0CAD0B03AF4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B194-078B-4CB3-A030-3C8EC65E2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997670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8330-AE6A-438B-85A8-0CAD0B03AF4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B194-078B-4CB3-A030-3C8EC65E2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34389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8330-AE6A-438B-85A8-0CAD0B03AF4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B194-078B-4CB3-A030-3C8EC65E2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42534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8330-AE6A-438B-85A8-0CAD0B03AF4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B194-078B-4CB3-A030-3C8EC65E2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37504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8330-AE6A-438B-85A8-0CAD0B03AF4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B194-078B-4CB3-A030-3C8EC65E2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05418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8330-AE6A-438B-85A8-0CAD0B03AF4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B194-078B-4CB3-A030-3C8EC65E2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43693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8330-AE6A-438B-85A8-0CAD0B03AF4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B194-078B-4CB3-A030-3C8EC65E2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95967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8330-AE6A-438B-85A8-0CAD0B03AF4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B194-078B-4CB3-A030-3C8EC65E2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78085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8330-AE6A-438B-85A8-0CAD0B03AF4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B194-078B-4CB3-A030-3C8EC65E2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992485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8330-AE6A-438B-85A8-0CAD0B03AF4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B194-078B-4CB3-A030-3C8EC65E2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30073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E8330-AE6A-438B-85A8-0CAD0B03AF4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B194-078B-4CB3-A030-3C8EC65E2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0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otl.ru/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ales@optot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11708"/>
            <a:ext cx="5715000" cy="54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8285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97" y="3051"/>
            <a:ext cx="6235006" cy="6851897"/>
          </a:xfrm>
          <a:prstGeom prst="rect">
            <a:avLst/>
          </a:prstGeom>
        </p:spPr>
      </p:pic>
      <p:sp>
        <p:nvSpPr>
          <p:cNvPr id="13" name="Дуга 12"/>
          <p:cNvSpPr/>
          <p:nvPr/>
        </p:nvSpPr>
        <p:spPr>
          <a:xfrm rot="18787620">
            <a:off x="4691779" y="919762"/>
            <a:ext cx="2516549" cy="2670989"/>
          </a:xfrm>
          <a:prstGeom prst="arc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937760" y="5037513"/>
            <a:ext cx="15129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23949" y="0"/>
            <a:ext cx="1168492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 algn="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Опции прибора</a:t>
            </a:r>
            <a:endParaRPr lang="ru-RU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1447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42492"/>
            <a:ext cx="1219200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Схема построения результирующей интерферограммы</a:t>
            </a:r>
            <a:endParaRPr lang="ru-RU" sz="24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341630" indent="-342900" algn="ctr">
              <a:spcAft>
                <a:spcPts val="0"/>
              </a:spcAft>
              <a:buFontTx/>
              <a:buChar char="-"/>
            </a:pPr>
            <a:endParaRPr lang="ru-RU" sz="24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96" y="1274617"/>
            <a:ext cx="6337015" cy="5575071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5518266" y="2460568"/>
            <a:ext cx="1321724" cy="523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3949" y="0"/>
            <a:ext cx="1168492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 algn="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Опции прибора</a:t>
            </a:r>
            <a:endParaRPr lang="ru-RU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8709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96" y="271134"/>
            <a:ext cx="3037609" cy="28885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5775" y="3720919"/>
            <a:ext cx="11220450" cy="28623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 algn="ct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Общество с ограниченной ответственностью «Опто-Технологическая Лаборатория»</a:t>
            </a:r>
            <a:endParaRPr lang="en-US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indent="-1270" algn="ctr"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indent="-1270" algn="ctr"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hlinkClick r:id="rId3"/>
              </a:rPr>
              <a:t>www.optotl.ru</a:t>
            </a:r>
            <a:endParaRPr lang="en-US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indent="-1270" algn="ctr"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indent="-1270" algn="ct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194044, Санкт-Петербург г, Менделеевская ул., дом № 9, офис 541</a:t>
            </a:r>
            <a:endParaRPr lang="en-US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indent="-1270" algn="ctr"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+7 (812) 347-76-90</a:t>
            </a:r>
          </a:p>
          <a:p>
            <a:pPr indent="-1270" algn="ctr"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hlinkClick r:id="rId4"/>
              </a:rPr>
              <a:t>sales@optotl.ru</a:t>
            </a:r>
            <a:endParaRPr lang="en-US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indent="-1270" algn="ctr"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indent="-1270" algn="ctr"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9105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27222" y="2428200"/>
            <a:ext cx="6052439" cy="30469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Представляем вашему вниманию новую разработку нашей компании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Интерферометр </a:t>
            </a:r>
            <a:r>
              <a:rPr lang="en-US" sz="24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Opto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-TL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-60 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iTP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- intellectual test plate)</a:t>
            </a:r>
            <a:endParaRPr lang="ru-RU" sz="24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indent="-1270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indent="-1270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Данный прибор предназначен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для технологического контроля точности формы полированных оптических поверхностей и измерения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радиусов.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7" y="279341"/>
            <a:ext cx="4208297" cy="57191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39" y="279341"/>
            <a:ext cx="3594611" cy="186496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86943" y="558568"/>
            <a:ext cx="11090" cy="51607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979297" y="5955556"/>
            <a:ext cx="2960946" cy="2410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085650" y="5898752"/>
            <a:ext cx="997528" cy="2770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241068" y="2427316"/>
            <a:ext cx="73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722 мм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60962">
            <a:off x="1855582" y="6177709"/>
            <a:ext cx="73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457 мм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619995">
            <a:off x="4288558" y="6087712"/>
            <a:ext cx="73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300 мм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6065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029" y="1066197"/>
            <a:ext cx="11587942" cy="47089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Основные характеристики прибора:</a:t>
            </a:r>
          </a:p>
          <a:p>
            <a:pPr marL="341630" indent="-342900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341630" indent="-3429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Широкий диапазон измеряемых поверхностей (от 1000 мм СС (вогнутые) до 1000 мм СХ (выпуклые));</a:t>
            </a:r>
          </a:p>
          <a:p>
            <a:pPr marL="341630" indent="-3429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Диапазон измеряемых радиусов в базовом варианте от 3 до 250 мм;</a:t>
            </a:r>
          </a:p>
          <a:p>
            <a:pPr marL="341630" indent="-3429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Программное обеспечение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FastInterf: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время обработки 1 кадра порядка 1 секунды</a:t>
            </a:r>
          </a:p>
          <a:p>
            <a:pPr marL="341630" indent="-3429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Специальное программное обеспечение для калибровки линейки для измерения радиусов позволяет достигнуть точности измерений до 2 микрон.</a:t>
            </a:r>
          </a:p>
          <a:p>
            <a:pPr marL="341630" indent="-3429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5122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921170"/>
            <a:ext cx="12191999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 algn="ctr">
              <a:spcAft>
                <a:spcPts val="0"/>
              </a:spcAft>
            </a:pPr>
            <a:r>
              <a:rPr lang="ru-RU" sz="6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Опции прибора</a:t>
            </a:r>
            <a:endParaRPr lang="ru-RU" sz="6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3806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8604" y="577880"/>
            <a:ext cx="837479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Возможность проведения контроля в вертикальном положении</a:t>
            </a:r>
            <a:endParaRPr lang="en-US" sz="24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indent="-1270" algn="ctr"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перестройка с одной конфигурации на другую в часа)</a:t>
            </a:r>
          </a:p>
        </p:txBody>
      </p:sp>
      <p:grpSp>
        <p:nvGrpSpPr>
          <p:cNvPr id="19" name="Группа 18"/>
          <p:cNvGrpSpPr>
            <a:grpSpLocks noChangeAspect="1"/>
          </p:cNvGrpSpPr>
          <p:nvPr/>
        </p:nvGrpSpPr>
        <p:grpSpPr>
          <a:xfrm>
            <a:off x="1734035" y="1516263"/>
            <a:ext cx="8718824" cy="5148000"/>
            <a:chOff x="1073578" y="960696"/>
            <a:chExt cx="7809470" cy="479966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78" y="961078"/>
              <a:ext cx="3222007" cy="479928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70" y="960696"/>
              <a:ext cx="3222078" cy="4799666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423949" y="3272393"/>
            <a:ext cx="1163781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Деталь снизу                                                                                                                                                                                                          Деталь сверху</a:t>
            </a:r>
          </a:p>
          <a:p>
            <a:pPr indent="-1270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(опция)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3949" y="0"/>
            <a:ext cx="1168492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 algn="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Опции прибора</a:t>
            </a:r>
            <a:endParaRPr lang="ru-RU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5777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37" y="-112945"/>
            <a:ext cx="6991927" cy="6991927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2285399" y="1720980"/>
            <a:ext cx="16614" cy="24962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2668385" y="5130978"/>
            <a:ext cx="5810598" cy="1286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9069850" y="5059530"/>
            <a:ext cx="1949390" cy="9357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1701693" y="2815213"/>
            <a:ext cx="73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209 мм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738203">
            <a:off x="4824847" y="5795005"/>
            <a:ext cx="73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427 мм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021410">
            <a:off x="9936488" y="5539881"/>
            <a:ext cx="73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244 мм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8604" y="629540"/>
            <a:ext cx="8615309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Возможность проведения контроля в 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горизонтальном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положении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2687782" y="4510295"/>
            <a:ext cx="3380509" cy="7599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738203">
            <a:off x="3755276" y="4883172"/>
            <a:ext cx="73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328 мм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3949" y="0"/>
            <a:ext cx="1168492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 algn="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Опции прибора</a:t>
            </a:r>
            <a:endParaRPr lang="ru-RU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1665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39685" y="878924"/>
            <a:ext cx="11712631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Широкий выбор эталонных объективов с относительным отверстием от 1:0,67 до 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1:13,5</a:t>
            </a:r>
            <a:endParaRPr lang="ru-RU" sz="24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388146"/>
              </p:ext>
            </p:extLst>
          </p:nvPr>
        </p:nvGraphicFramePr>
        <p:xfrm>
          <a:off x="191193" y="1658785"/>
          <a:ext cx="11862260" cy="4846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5752">
                  <a:extLst>
                    <a:ext uri="{9D8B030D-6E8A-4147-A177-3AD203B41FA5}">
                      <a16:colId xmlns:a16="http://schemas.microsoft.com/office/drawing/2014/main" val="246673972"/>
                    </a:ext>
                  </a:extLst>
                </a:gridCol>
                <a:gridCol w="2677824">
                  <a:extLst>
                    <a:ext uri="{9D8B030D-6E8A-4147-A177-3AD203B41FA5}">
                      <a16:colId xmlns:a16="http://schemas.microsoft.com/office/drawing/2014/main" val="868013338"/>
                    </a:ext>
                  </a:extLst>
                </a:gridCol>
                <a:gridCol w="3828420">
                  <a:extLst>
                    <a:ext uri="{9D8B030D-6E8A-4147-A177-3AD203B41FA5}">
                      <a16:colId xmlns:a16="http://schemas.microsoft.com/office/drawing/2014/main" val="1308791446"/>
                    </a:ext>
                  </a:extLst>
                </a:gridCol>
                <a:gridCol w="2970264">
                  <a:extLst>
                    <a:ext uri="{9D8B030D-6E8A-4147-A177-3AD203B41FA5}">
                      <a16:colId xmlns:a16="http://schemas.microsoft.com/office/drawing/2014/main" val="124900589"/>
                    </a:ext>
                  </a:extLst>
                </a:gridCol>
              </a:tblGrid>
              <a:tr h="598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Относительное </a:t>
                      </a:r>
                      <a:r>
                        <a:rPr lang="ru-RU" sz="1400" i="1" dirty="0" smtClean="0">
                          <a:effectLst/>
                        </a:rPr>
                        <a:t>отверстие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Радиус </a:t>
                      </a:r>
                      <a:r>
                        <a:rPr lang="ru-RU" sz="1400" i="1" dirty="0" smtClean="0">
                          <a:effectLst/>
                        </a:rPr>
                        <a:t>эталонной</a:t>
                      </a:r>
                      <a:r>
                        <a:rPr lang="ru-RU" sz="1400" i="1" baseline="0" dirty="0">
                          <a:effectLst/>
                        </a:rPr>
                        <a:t> </a:t>
                      </a:r>
                      <a:r>
                        <a:rPr lang="ru-RU" sz="1400" i="1" dirty="0" smtClean="0">
                          <a:effectLst/>
                        </a:rPr>
                        <a:t>поверхности</a:t>
                      </a:r>
                      <a:r>
                        <a:rPr lang="ru-RU" sz="1400" i="1" dirty="0">
                          <a:effectLst/>
                        </a:rPr>
                        <a:t>, мм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Диаметр </a:t>
                      </a:r>
                      <a:r>
                        <a:rPr lang="ru-RU" sz="1400" i="1" dirty="0" smtClean="0">
                          <a:effectLst/>
                        </a:rPr>
                        <a:t>эталонной</a:t>
                      </a:r>
                      <a:r>
                        <a:rPr lang="ru-RU" sz="1400" i="1" baseline="0" dirty="0">
                          <a:effectLst/>
                        </a:rPr>
                        <a:t> </a:t>
                      </a:r>
                      <a:endParaRPr lang="ru-RU" sz="1400" i="1" baseline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</a:rPr>
                        <a:t>поверхности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smtClean="0">
                          <a:effectLst/>
                        </a:rPr>
                        <a:t>мм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1908185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Optotl-</a:t>
                      </a:r>
                      <a:r>
                        <a:rPr lang="en-US" sz="1400" b="0" dirty="0" smtClean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0-1:0.</a:t>
                      </a:r>
                      <a:r>
                        <a:rPr lang="en-US" sz="1400" b="0" dirty="0" smtClean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CX</a:t>
                      </a:r>
                      <a:endParaRPr lang="ru-RU" sz="1400" b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1: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0.6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6</a:t>
                      </a: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19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CC</a:t>
                      </a: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32</a:t>
                      </a: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51351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Optotl-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0-1:0.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67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CX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1: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0.67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24CC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36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867177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Optotl-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0-1:0.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8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CX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1: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0.8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39CC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4</a:t>
                      </a:r>
                      <a:r>
                        <a:rPr lang="en-US" sz="1400">
                          <a:effectLst/>
                          <a:latin typeface="+mn-lt"/>
                        </a:rPr>
                        <a:t>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550606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Optotl-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0-1: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1.2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CX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1:1.2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70CC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58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140803095"/>
                  </a:ext>
                </a:extLst>
              </a:tr>
              <a:tr h="99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Optotl-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0-1: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1.8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CX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1:1.8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110CC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</a:t>
                      </a:r>
                      <a:r>
                        <a:rPr lang="en-US" sz="1400">
                          <a:effectLst/>
                          <a:latin typeface="+mn-lt"/>
                        </a:rPr>
                        <a:t>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789367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Optotl-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0-1: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2.7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CX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1:2.7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162CC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60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643466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Optotl-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0-1: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4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CX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1: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4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240CC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60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942815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Optotl-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0-1: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CX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1:6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360CC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60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041379726"/>
                  </a:ext>
                </a:extLst>
              </a:tr>
              <a:tr h="202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Optotl-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0-1: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9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CX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1:9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540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CC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60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951611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Optotl-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0-1: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12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CX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1:12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720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CC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60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911056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Optotl-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0-1:1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5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CX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1:15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901CC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60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083812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Optotl-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0-1: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3.3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C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1:3.</a:t>
                      </a:r>
                      <a:r>
                        <a:rPr lang="en-US" sz="1400">
                          <a:effectLst/>
                          <a:latin typeface="+mn-lt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200CX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60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153276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Optotl-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0-1: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6.6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CC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1:6.6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400CX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60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777221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Optotl-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0-1: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10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CC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1:10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600CX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60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652115338"/>
                  </a:ext>
                </a:extLst>
              </a:tr>
              <a:tr h="104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Optotl-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0-1:1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3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.5CC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1:13.5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810CX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60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19394455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3949" y="0"/>
            <a:ext cx="1168492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 algn="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Опции прибора</a:t>
            </a:r>
            <a:endParaRPr lang="ru-RU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4143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6830" y="1536174"/>
            <a:ext cx="11030988" cy="37856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1630" indent="-342900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Дополнительный измерительный блок для пологих радиусов до 1 м;</a:t>
            </a:r>
          </a:p>
          <a:p>
            <a:pPr>
              <a:spcAft>
                <a:spcPts val="0"/>
              </a:spcAft>
              <a:buClr>
                <a:schemeClr val="accent1"/>
              </a:buClr>
            </a:pPr>
            <a:endParaRPr lang="ru-RU" sz="24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341630" indent="-342900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Стол для «сшивки» для расширения апертуры в 2 раза;</a:t>
            </a:r>
          </a:p>
          <a:p>
            <a:pPr>
              <a:spcAft>
                <a:spcPts val="0"/>
              </a:spcAft>
              <a:buClr>
                <a:schemeClr val="accent1"/>
              </a:buClr>
            </a:pPr>
            <a:endParaRPr lang="ru-RU" sz="24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341630" indent="-342900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Возможность изготовления нестандартных объективов;</a:t>
            </a:r>
          </a:p>
          <a:p>
            <a:pPr>
              <a:spcAft>
                <a:spcPts val="0"/>
              </a:spcAft>
              <a:buClr>
                <a:schemeClr val="accent1"/>
              </a:buClr>
            </a:pPr>
            <a:endParaRPr lang="ru-RU" sz="24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341630" indent="-342900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Возможность использования нестандартных источников света (532 и 633 нм) по желанию заказчика;</a:t>
            </a:r>
          </a:p>
          <a:p>
            <a:pPr marL="341630" indent="-342900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341630" indent="-342900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ru-RU" sz="24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949" y="0"/>
            <a:ext cx="1168492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 algn="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Опции прибора</a:t>
            </a:r>
            <a:endParaRPr lang="ru-RU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9748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55" y="0"/>
            <a:ext cx="457468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95144"/>
            <a:ext cx="12192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Принцип работы «сшивки»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2422" y="1512917"/>
            <a:ext cx="230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Эталонный объектив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12422" y="3584239"/>
            <a:ext cx="230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Контролируемая поверхность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2422" y="5174953"/>
            <a:ext cx="230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Стол для сшивки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4" idx="3"/>
          </p:cNvCxnSpPr>
          <p:nvPr/>
        </p:nvCxnSpPr>
        <p:spPr>
          <a:xfrm flipV="1">
            <a:off x="4015047" y="1623139"/>
            <a:ext cx="1995055" cy="74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15047" y="3954626"/>
            <a:ext cx="1562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15047" y="5359619"/>
            <a:ext cx="1562793" cy="367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23949" y="0"/>
            <a:ext cx="1168492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270" algn="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Опции прибора</a:t>
            </a:r>
            <a:endParaRPr lang="ru-RU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0110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402</Words>
  <Application>Microsoft Office PowerPoint</Application>
  <PresentationFormat>Широкоэкранный</PresentationFormat>
  <Paragraphs>114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Бостанов Артур</dc:creator>
  <cp:lastModifiedBy>Бостанов Артур</cp:lastModifiedBy>
  <cp:revision>55</cp:revision>
  <cp:lastPrinted>2019-11-22T12:45:53Z</cp:lastPrinted>
  <dcterms:created xsi:type="dcterms:W3CDTF">2019-10-21T07:56:01Z</dcterms:created>
  <dcterms:modified xsi:type="dcterms:W3CDTF">2020-06-17T07:56:35Z</dcterms:modified>
</cp:coreProperties>
</file>